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62" r:id="rId3"/>
    <p:sldId id="259" r:id="rId4"/>
    <p:sldId id="263" r:id="rId5"/>
    <p:sldId id="260" r:id="rId6"/>
    <p:sldId id="261" r:id="rId7"/>
    <p:sldId id="288" r:id="rId8"/>
    <p:sldId id="265" r:id="rId9"/>
    <p:sldId id="266" r:id="rId10"/>
    <p:sldId id="267" r:id="rId11"/>
    <p:sldId id="268" r:id="rId12"/>
    <p:sldId id="271" r:id="rId13"/>
    <p:sldId id="269" r:id="rId14"/>
    <p:sldId id="270" r:id="rId15"/>
    <p:sldId id="272" r:id="rId16"/>
    <p:sldId id="273" r:id="rId17"/>
    <p:sldId id="274" r:id="rId18"/>
    <p:sldId id="275" r:id="rId19"/>
    <p:sldId id="278" r:id="rId20"/>
    <p:sldId id="315" r:id="rId21"/>
    <p:sldId id="316" r:id="rId22"/>
    <p:sldId id="318" r:id="rId23"/>
    <p:sldId id="314" r:id="rId24"/>
    <p:sldId id="279" r:id="rId25"/>
    <p:sldId id="289" r:id="rId26"/>
    <p:sldId id="290" r:id="rId27"/>
    <p:sldId id="291" r:id="rId28"/>
    <p:sldId id="292" r:id="rId29"/>
    <p:sldId id="295" r:id="rId30"/>
    <p:sldId id="296" r:id="rId31"/>
    <p:sldId id="280" r:id="rId32"/>
    <p:sldId id="281" r:id="rId33"/>
    <p:sldId id="282" r:id="rId34"/>
    <p:sldId id="283" r:id="rId35"/>
    <p:sldId id="285" r:id="rId36"/>
    <p:sldId id="297" r:id="rId37"/>
    <p:sldId id="298" r:id="rId38"/>
    <p:sldId id="299" r:id="rId39"/>
    <p:sldId id="300" r:id="rId40"/>
    <p:sldId id="286" r:id="rId41"/>
    <p:sldId id="287" r:id="rId42"/>
    <p:sldId id="302" r:id="rId43"/>
    <p:sldId id="301" r:id="rId44"/>
    <p:sldId id="303" r:id="rId45"/>
    <p:sldId id="304" r:id="rId46"/>
    <p:sldId id="305" r:id="rId47"/>
    <p:sldId id="306" r:id="rId48"/>
    <p:sldId id="308" r:id="rId49"/>
    <p:sldId id="345" r:id="rId50"/>
    <p:sldId id="309" r:id="rId51"/>
    <p:sldId id="310" r:id="rId52"/>
    <p:sldId id="311" r:id="rId53"/>
    <p:sldId id="312" r:id="rId54"/>
    <p:sldId id="313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gAg4++YZq7jYaiplJfgrt/Rcdu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 autoAdjust="0"/>
    <p:restoredTop sz="93813" autoAdjust="0"/>
  </p:normalViewPr>
  <p:slideViewPr>
    <p:cSldViewPr snapToGrid="0">
      <p:cViewPr varScale="1">
        <p:scale>
          <a:sx n="151" d="100"/>
          <a:sy n="151" d="100"/>
        </p:scale>
        <p:origin x="12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3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/>
          <p:nvPr/>
        </p:nvSpPr>
        <p:spPr>
          <a:xfrm>
            <a:off x="-1" y="-27071"/>
            <a:ext cx="9153000" cy="518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77572" t="-48732" r="-8367" b="-192844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4"/>
          <p:cNvSpPr/>
          <p:nvPr/>
        </p:nvSpPr>
        <p:spPr>
          <a:xfrm>
            <a:off x="0" y="-90237"/>
            <a:ext cx="2261575" cy="1614382"/>
          </a:xfrm>
          <a:custGeom>
            <a:avLst/>
            <a:gdLst/>
            <a:ahLst/>
            <a:cxnLst/>
            <a:rect l="l" t="t" r="r" b="b"/>
            <a:pathLst>
              <a:path w="4020577" h="2646528" extrusionOk="0">
                <a:moveTo>
                  <a:pt x="0" y="12031"/>
                </a:moveTo>
                <a:lnTo>
                  <a:pt x="4020577" y="0"/>
                </a:lnTo>
                <a:lnTo>
                  <a:pt x="2961798" y="1948697"/>
                </a:lnTo>
                <a:lnTo>
                  <a:pt x="0" y="2646528"/>
                </a:lnTo>
                <a:lnTo>
                  <a:pt x="0" y="120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4"/>
          <p:cNvPicPr preferRelativeResize="0"/>
          <p:nvPr/>
        </p:nvPicPr>
        <p:blipFill rotWithShape="1">
          <a:blip r:embed="rId3">
            <a:alphaModFix/>
          </a:blip>
          <a:srcRect l="7611" t="1855" b="-8"/>
          <a:stretch/>
        </p:blipFill>
        <p:spPr>
          <a:xfrm>
            <a:off x="153404" y="99260"/>
            <a:ext cx="1516628" cy="99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Char char="•"/>
              <a:defRPr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5"/>
          <p:cNvPicPr preferRelativeResize="0"/>
          <p:nvPr/>
        </p:nvPicPr>
        <p:blipFill rotWithShape="1">
          <a:blip r:embed="rId2">
            <a:alphaModFix/>
          </a:blip>
          <a:srcRect l="7611" t="1855" b="-8"/>
          <a:stretch/>
        </p:blipFill>
        <p:spPr>
          <a:xfrm>
            <a:off x="8053252" y="0"/>
            <a:ext cx="1090748" cy="71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/>
          <p:nvPr/>
        </p:nvSpPr>
        <p:spPr>
          <a:xfrm>
            <a:off x="0" y="4211053"/>
            <a:ext cx="9156032" cy="948699"/>
          </a:xfrm>
          <a:custGeom>
            <a:avLst/>
            <a:gdLst/>
            <a:ahLst/>
            <a:cxnLst/>
            <a:rect l="l" t="t" r="r" b="b"/>
            <a:pathLst>
              <a:path w="12208042" h="1264932" extrusionOk="0">
                <a:moveTo>
                  <a:pt x="0" y="1251284"/>
                </a:moveTo>
                <a:lnTo>
                  <a:pt x="0" y="368969"/>
                </a:lnTo>
                <a:lnTo>
                  <a:pt x="2951747" y="753979"/>
                </a:lnTo>
                <a:lnTo>
                  <a:pt x="12208042" y="0"/>
                </a:lnTo>
                <a:cubicBezTo>
                  <a:pt x="12206685" y="1015202"/>
                  <a:pt x="12205329" y="249730"/>
                  <a:pt x="12203972" y="1264932"/>
                </a:cubicBezTo>
                <a:lnTo>
                  <a:pt x="0" y="125128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5138" t="-217812" r="-797" b="-405672"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9288-2F6E-63FA-4D2B-98F96641E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D507D-F343-C57A-F09C-423626603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77B9A-32C7-BB1B-3F5D-B3C2926B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0399-0E91-914B-A64D-1E87D566B375}" type="datetimeFigureOut">
              <a:rPr lang="en-US" smtClean="0"/>
              <a:t>9/13/24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0F87D-C1CE-FA4E-934A-D9C0B5D0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01133-0F65-00A4-616B-8782425C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BCEC1-EF72-8B42-9FEB-4DBCD125B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6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/>
          <p:nvPr/>
        </p:nvSpPr>
        <p:spPr>
          <a:xfrm>
            <a:off x="1239250" y="1543050"/>
            <a:ext cx="7293000" cy="2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4000" dirty="0"/>
              <a:t>Classification and Logistic Regression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5555156" y="3970421"/>
            <a:ext cx="2976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Alexander Victor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21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lexander.victor@dbs.ie</a:t>
            </a:r>
            <a:endParaRPr sz="2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240" y="289128"/>
            <a:ext cx="7886700" cy="994172"/>
          </a:xfrm>
        </p:spPr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2240" y="1317910"/>
                <a:ext cx="8043880" cy="1583357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has only two categories, and then an ordering of the categories is natural.  For example, an DBS student could be categorized as (note,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𝑦</m:t>
                    </m:r>
                    <m:r>
                      <a:rPr lang="en-US" sz="18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1800" dirty="0"/>
                  <a:t> category is a "catch-all" so it would involve both Shared house students and those who live in other situations: off campus, </a:t>
                </a:r>
                <a:r>
                  <a:rPr lang="en-US" sz="1800" dirty="0" err="1"/>
                  <a:t>etc</a:t>
                </a:r>
                <a:r>
                  <a:rPr lang="en-US" sz="1800" dirty="0"/>
                  <a:t>):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18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180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18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240" y="1317910"/>
                <a:ext cx="8043880" cy="1583357"/>
              </a:xfrm>
              <a:blipFill>
                <a:blip r:embed="rId2"/>
                <a:stretch>
                  <a:fillRect r="-1102" b="-12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271" y="2935876"/>
            <a:ext cx="3356533" cy="5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5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What could go wrong with this linear regression model? </a:t>
            </a:r>
          </a:p>
          <a:p>
            <a:r>
              <a:rPr lang="en-US" sz="18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12" y="1513639"/>
            <a:ext cx="5034028" cy="33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9372" y="3836136"/>
                <a:ext cx="7745256" cy="1583357"/>
              </a:xfrm>
            </p:spPr>
            <p:txBody>
              <a:bodyPr/>
              <a:lstStyle/>
              <a:p>
                <a:r>
                  <a:rPr lang="en-US" sz="1800" dirty="0"/>
                  <a:t>The main issue is you could get non-</a:t>
                </a:r>
                <a:r>
                  <a:rPr lang="en-US" sz="1800" dirty="0" err="1"/>
                  <a:t>sensical</a:t>
                </a:r>
                <a:r>
                  <a:rPr lang="en-US" sz="1800" dirty="0"/>
                  <a:t> values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𝑦</m:t>
                    </m:r>
                    <m:r>
                      <a:rPr lang="en-US" sz="1800" i="1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18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𝑃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𝑦</m:t>
                    </m:r>
                    <m:r>
                      <a:rPr lang="en-US" sz="1800" i="1">
                        <a:latin typeface="Cambria Math" charset="0"/>
                      </a:rPr>
                      <m:t>=1)</m:t>
                    </m:r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𝑦</m:t>
                    </m:r>
                    <m:r>
                      <a:rPr lang="en-US" sz="180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1800" dirty="0"/>
                  <a:t>Linear regression can lead to this issue.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372" y="3836136"/>
                <a:ext cx="7745256" cy="158335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8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1D429-4155-2D1E-997C-D1D26A000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94" y="1561585"/>
            <a:ext cx="4114800" cy="27432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059057" y="1058614"/>
            <a:ext cx="6822974" cy="3246171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75174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i="1">
                              <a:latin typeface="Cambria Math" charset="0"/>
                            </a:rPr>
                            <m:t>𝑌</m:t>
                          </m:r>
                          <m:r>
                            <a:rPr lang="en-US" sz="105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1050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sz="105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105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1050" i="1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751745" cy="21544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348" r="-6522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9961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28" y="2978305"/>
            <a:ext cx="64770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6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50949"/>
                <a:ext cx="7931111" cy="1583357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sz="1800" dirty="0"/>
                  <a:t>As a result, the model will predict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𝑦</m:t>
                        </m:r>
                        <m:r>
                          <a:rPr lang="en-US" sz="18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1800" dirty="0"/>
                  <a:t> with an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1800" dirty="0"/>
                  <a:t>-shaped curve, which is the general shape of the logistic function. 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 shifts the curve right or left.</a:t>
                </a:r>
              </a:p>
              <a:p>
                <a:pPr>
                  <a:spcAft>
                    <a:spcPts val="9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1800" dirty="0"/>
                  <a:t>-shaped curve is. </a:t>
                </a:r>
              </a:p>
              <a:p>
                <a:pPr>
                  <a:spcAft>
                    <a:spcPts val="900"/>
                  </a:spcAft>
                </a:pPr>
                <a:endParaRPr lang="en-US" sz="1800" dirty="0"/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𝑦</m:t>
                        </m:r>
                        <m:r>
                          <a:rPr lang="en-US" sz="18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𝑋</m:t>
                    </m:r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18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𝑦</m:t>
                        </m:r>
                        <m:r>
                          <a:rPr lang="en-US" sz="18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opposite association.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50949"/>
                <a:ext cx="7931111" cy="1583357"/>
              </a:xfrm>
              <a:blipFill>
                <a:blip r:embed="rId2"/>
                <a:stretch>
                  <a:fillRect b="-96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60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15" y="948896"/>
            <a:ext cx="3180600" cy="563003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52" y="1605854"/>
            <a:ext cx="4508409" cy="3005607"/>
          </a:xfrm>
        </p:spPr>
      </p:pic>
    </p:spTree>
    <p:extLst>
      <p:ext uri="{BB962C8B-B14F-4D97-AF65-F5344CB8AC3E}">
        <p14:creationId xmlns:p14="http://schemas.microsoft.com/office/powerpoint/2010/main" val="70127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15" y="957259"/>
            <a:ext cx="3180600" cy="563003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62" y="1605854"/>
            <a:ext cx="4505705" cy="3003804"/>
          </a:xfrm>
        </p:spPr>
      </p:pic>
    </p:spTree>
    <p:extLst>
      <p:ext uri="{BB962C8B-B14F-4D97-AF65-F5344CB8AC3E}">
        <p14:creationId xmlns:p14="http://schemas.microsoft.com/office/powerpoint/2010/main" val="94485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6445" y="1206245"/>
                <a:ext cx="7931111" cy="1583357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With a little bit of algebraic work, the logistic model can be rewritten as: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</a:rPr>
                          <m:t>𝑃</m:t>
                        </m:r>
                        <m:r>
                          <a:rPr lang="en-US" sz="1800" i="1">
                            <a:latin typeface="Cambria Math" charset="0"/>
                          </a:rPr>
                          <m:t>(</m:t>
                        </m:r>
                        <m:r>
                          <a:rPr lang="en-US" sz="1800" i="1">
                            <a:latin typeface="Cambria Math" charset="0"/>
                          </a:rPr>
                          <m:t>𝑌</m:t>
                        </m:r>
                        <m:r>
                          <a:rPr lang="en-US" sz="1800" i="1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1800" i="1">
                            <a:latin typeface="Cambria Math" charset="0"/>
                          </a:rPr>
                          <m:t>1−</m:t>
                        </m:r>
                        <m:r>
                          <a:rPr lang="en-US" sz="1800" i="1">
                            <a:latin typeface="Cambria Math" charset="0"/>
                          </a:rPr>
                          <m:t>𝑃</m:t>
                        </m:r>
                        <m:r>
                          <a:rPr lang="en-US" sz="1800" i="1">
                            <a:latin typeface="Cambria Math" charset="0"/>
                          </a:rPr>
                          <m:t>(</m:t>
                        </m:r>
                        <m:r>
                          <a:rPr lang="en-US" sz="1800" i="1">
                            <a:latin typeface="Cambria Math" charset="0"/>
                          </a:rPr>
                          <m:t>𝑌</m:t>
                        </m:r>
                        <m:r>
                          <a:rPr lang="en-US" sz="1800" i="1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1800" dirty="0"/>
                  <a:t>, is called the </a:t>
                </a:r>
                <a:r>
                  <a:rPr lang="en-US" sz="1800" b="1" i="1" dirty="0"/>
                  <a:t>odds</a:t>
                </a:r>
                <a:r>
                  <a:rPr lang="en-US" sz="1800" dirty="0"/>
                  <a:t>, thus logistic regression is said to model the </a:t>
                </a:r>
                <a:r>
                  <a:rPr lang="en-US" sz="1800" b="1" i="1" dirty="0"/>
                  <a:t>log-odds</a:t>
                </a:r>
                <a:r>
                  <a:rPr lang="en-US" sz="18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18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18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8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𝑋</m:t>
                    </m:r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8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6445" y="1206245"/>
                <a:ext cx="7931111" cy="1583357"/>
              </a:xfrm>
              <a:blipFill>
                <a:blip r:embed="rId2"/>
                <a:stretch>
                  <a:fillRect r="-1278" b="-13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498" y="1853738"/>
            <a:ext cx="48672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378344" y="2376068"/>
          <a:ext cx="4326801" cy="1417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sz="1100"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 marL="68580" marR="68580" marT="34290" marB="3429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100" dirty="0"/>
                        <a:t>sales</a:t>
                      </a:r>
                      <a:endParaRPr sz="1100"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sz="1100"/>
                        <a:t>230.1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37.8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69.2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22.1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sz="1100"/>
                        <a:t>44.5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39.3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45.1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 dirty="0"/>
                        <a:t>10.4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sz="1100"/>
                        <a:t>17.2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45.9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69.3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9.3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sz="1100"/>
                        <a:t>151.5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41.3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58.5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18.5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sz="1100" dirty="0"/>
                        <a:t>180.8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10.8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/>
                        <a:t>58.4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100" dirty="0"/>
                        <a:t>12.9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CBCEC1-EF72-8B42-9FEB-4DBCD125B1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71596" y="1061676"/>
            <a:ext cx="184731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sz="105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163172" y="1019396"/>
            <a:ext cx="1734671" cy="1102659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/>
          <p:cNvSpPr txBox="1"/>
          <p:nvPr/>
        </p:nvSpPr>
        <p:spPr>
          <a:xfrm>
            <a:off x="6346666" y="1095768"/>
            <a:ext cx="136768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sz="1050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sz="105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sz="105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050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sz="1050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sz="105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290727" y="1005632"/>
            <a:ext cx="1735426" cy="1102659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TextBox 12"/>
          <p:cNvSpPr txBox="1"/>
          <p:nvPr/>
        </p:nvSpPr>
        <p:spPr>
          <a:xfrm>
            <a:off x="1736689" y="1074906"/>
            <a:ext cx="84350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sz="105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sz="1050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sz="1050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sz="105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4029723" y="2500313"/>
            <a:ext cx="276145" cy="3578904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5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36877" y="4462815"/>
            <a:ext cx="16722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1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1955042" y="2692021"/>
            <a:ext cx="245660" cy="1279478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41485" y="3124011"/>
            <a:ext cx="207941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1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1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27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55498-0192-031B-833D-92E4C1011D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2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350"/>
                  </a:spcAft>
                </a:pPr>
                <a:r>
                  <a:rPr lang="en-US" sz="18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In linear regression what loss function was used to determine the parameter estimates?	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What was the probabilistic perspective on linear regression?	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94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70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67112" y="1003151"/>
                <a:ext cx="3799115" cy="1488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=0:1−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112" y="1003151"/>
                <a:ext cx="3799115" cy="1488806"/>
              </a:xfrm>
              <a:prstGeom prst="rect">
                <a:avLst/>
              </a:prstGeom>
              <a:blipFill>
                <a:blip r:embed="rId2"/>
                <a:stretch>
                  <a:fillRect l="-1333" t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72000" y="2734186"/>
                <a:ext cx="435972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18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1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p is the same for each individual measurement. </a:t>
                </a:r>
              </a:p>
              <a:p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34186"/>
                <a:ext cx="4359729" cy="1754326"/>
              </a:xfrm>
              <a:prstGeom prst="rect">
                <a:avLst/>
              </a:prstGeom>
              <a:blipFill>
                <a:blip r:embed="rId3"/>
                <a:stretch>
                  <a:fillRect l="-1163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3" y="122993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474" y="1370565"/>
            <a:ext cx="4823052" cy="3462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96" y="2648608"/>
            <a:ext cx="5370391" cy="61062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06445" y="838255"/>
            <a:ext cx="7931111" cy="1583357"/>
          </a:xfrm>
        </p:spPr>
        <p:txBody>
          <a:bodyPr/>
          <a:lstStyle/>
          <a:p>
            <a:r>
              <a:rPr lang="en-US" sz="1800" dirty="0"/>
              <a:t>The likelihood of a single observation for </a:t>
            </a:r>
            <a:r>
              <a:rPr lang="en-US" sz="1800" i="1" dirty="0"/>
              <a:t>p</a:t>
            </a:r>
            <a:r>
              <a:rPr lang="en-US" sz="1800" dirty="0"/>
              <a:t> given </a:t>
            </a:r>
            <a:r>
              <a:rPr lang="en-US" sz="1800" i="1" dirty="0"/>
              <a:t>x and y </a:t>
            </a:r>
            <a:r>
              <a:rPr lang="en-US" sz="1800" dirty="0"/>
              <a:t> is: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Given the observations are independent, what is the likelihood function for </a:t>
            </a:r>
            <a:r>
              <a:rPr lang="en-US" sz="1800" i="1" dirty="0"/>
              <a:t>p</a:t>
            </a:r>
            <a:r>
              <a:rPr lang="en-US" sz="1800" dirty="0"/>
              <a:t>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496" y="3534534"/>
            <a:ext cx="5683705" cy="80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4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88594" y="2028530"/>
            <a:ext cx="8193437" cy="1583357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900"/>
              </a:spcAft>
            </a:pPr>
            <a:r>
              <a:rPr lang="en-US" sz="1800" dirty="0"/>
              <a:t>How do we maximize this?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Take the log and differentiate! 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But </a:t>
            </a:r>
            <a:r>
              <a:rPr lang="en-US" sz="1800" dirty="0" err="1"/>
              <a:t>jeeze</a:t>
            </a:r>
            <a:r>
              <a:rPr lang="en-US" sz="1800" dirty="0"/>
              <a:t> does this look messy?!  It will not necessarily have a closed form solution?  So how do we determine the parameter estimates?  Through an iterative approach.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20" y="928630"/>
            <a:ext cx="6025923" cy="8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0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We'd like to predict whether or not a person has a heart disease. And we'd like to make this prediction, for now, just based on the </a:t>
            </a:r>
            <a:r>
              <a:rPr lang="en-US" sz="1800" dirty="0" err="1"/>
              <a:t>MaxHR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89" y="240030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61" y="883319"/>
            <a:ext cx="8256970" cy="1583357"/>
          </a:xfrm>
        </p:spPr>
        <p:txBody>
          <a:bodyPr/>
          <a:lstStyle/>
          <a:p>
            <a:r>
              <a:rPr lang="en-US" sz="1800" dirty="0"/>
              <a:t>There are various ways to fit a logistic model to this data set in Python. The most straightforward in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1800" dirty="0"/>
              <a:t> is via 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1800" dirty="0"/>
              <a:t>.  A little bit of preprocessing work may need to be done first.	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56" y="1927597"/>
            <a:ext cx="7130288" cy="299744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3787191" y="2391717"/>
            <a:ext cx="966355" cy="322118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924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09" y="909205"/>
            <a:ext cx="5463020" cy="36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5079" y="883444"/>
                <a:ext cx="8256984" cy="158353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/>
                  <a:t>Answer some questions:</a:t>
                </a:r>
              </a:p>
              <a:p>
                <a:pPr marL="257175" indent="-25717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1800" dirty="0"/>
                  <a:t>Write down the logistic regression model. </a:t>
                </a:r>
              </a:p>
              <a:p>
                <a:pPr marL="257175" indent="-25717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18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		</a:t>
                </a:r>
              </a:p>
              <a:p>
                <a:pPr marL="257175" indent="-25717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1800" dirty="0"/>
                  <a:t>Estimate the probability of heart decease for someone with </a:t>
                </a:r>
                <a:r>
                  <a:rPr lang="en-US" sz="1800" dirty="0" err="1"/>
                  <a:t>MaxHR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1800" dirty="0"/>
                  <a:t>200? 		</a:t>
                </a:r>
              </a:p>
              <a:p>
                <a:pPr marL="257175" indent="-257175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1800" dirty="0"/>
                  <a:t>If we were to use this model purely for classification, how would we do so? </a:t>
                </a:r>
              </a:p>
            </p:txBody>
          </p:sp>
        </mc:Choice>
        <mc:Fallback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079" y="883444"/>
                <a:ext cx="8256984" cy="1583531"/>
              </a:xfrm>
              <a:blipFill>
                <a:blip r:embed="rId2"/>
                <a:stretch>
                  <a:fillRect l="-1075" b="-96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6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92530"/>
                <a:ext cx="8256984" cy="1583531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sz="18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18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?</m:t>
                    </m:r>
                  </m:oMath>
                </a14:m>
                <a:endParaRPr lang="en-US" sz="1800" dirty="0"/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𝑋</m:t>
                    </m:r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The observed percentage of HD  for women is 26% while it is 55% for men.  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if the indicator for HD was predicted from the gender indicator.</a:t>
                </a:r>
              </a:p>
            </p:txBody>
          </p:sp>
        </mc:Choice>
        <mc:Fallback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92530"/>
                <a:ext cx="8256984" cy="1583531"/>
              </a:xfrm>
              <a:blipFill>
                <a:blip r:embed="rId2"/>
                <a:stretch>
                  <a:fillRect r="-1229" b="-98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44007" y="1816443"/>
          <a:ext cx="8538026" cy="294035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04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2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4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21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10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34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03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217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665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163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743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AHD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347">
                <a:tc>
                  <a:txBody>
                    <a:bodyPr/>
                    <a:lstStyle/>
                    <a:p>
                      <a:r>
                        <a:rPr sz="1400" dirty="0"/>
                        <a:t>63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typical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145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233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0.0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fixed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No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819">
                <a:tc>
                  <a:txBody>
                    <a:bodyPr/>
                    <a:lstStyle/>
                    <a:p>
                      <a:r>
                        <a:rPr sz="1400"/>
                        <a:t>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/>
                        <a:t>asymptomatic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160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108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3.0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/>
                        <a:t>normal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Yes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13">
                <a:tc>
                  <a:txBody>
                    <a:bodyPr/>
                    <a:lstStyle/>
                    <a:p>
                      <a:r>
                        <a:rPr sz="1400"/>
                        <a:t>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/>
                        <a:t>asymptomatic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229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129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2.6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2.0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/>
                        <a:t>reversable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Yes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379">
                <a:tc>
                  <a:txBody>
                    <a:bodyPr/>
                    <a:lstStyle/>
                    <a:p>
                      <a:r>
                        <a:rPr sz="1400"/>
                        <a:t>37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/>
                        <a:t>nonanginal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187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3.5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/>
                        <a:t>normal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No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843">
                <a:tc>
                  <a:txBody>
                    <a:bodyPr/>
                    <a:lstStyle/>
                    <a:p>
                      <a:r>
                        <a:rPr sz="1400" dirty="0"/>
                        <a:t>41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nontypical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204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1.4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/>
                        <a:t>0.0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200" dirty="0"/>
                        <a:t>normal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sz="1400" dirty="0"/>
                        <a:t>No</a:t>
                      </a:r>
                    </a:p>
                  </a:txBody>
                  <a:tcPr marL="68580" marR="68580" marT="34290" marB="3429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6126102" y="704517"/>
            <a:ext cx="1734671" cy="665414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/>
          <p:cNvSpPr txBox="1"/>
          <p:nvPr/>
        </p:nvSpPr>
        <p:spPr>
          <a:xfrm>
            <a:off x="6294366" y="584652"/>
            <a:ext cx="139814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050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050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sz="1050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050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sz="1050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sz="1050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066276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058950"/>
                <a:ext cx="7952408" cy="1583357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900"/>
                  </a:spcAft>
                </a:pPr>
                <a:r>
                  <a:rPr lang="en-US" sz="1800" dirty="0"/>
                  <a:t>The </a:t>
                </a:r>
                <a:r>
                  <a:rPr lang="en-US" sz="18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The estimate for the standard errors of these estimates, likelihood-based, is based on a quantity called Fisher's Information, which is related to the curvature of the function.	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1800" dirty="0"/>
                  <a:t>you get the variance for free!  Because of this, the inferences will be based on the normal approximation (and not </a:t>
                </a:r>
                <a:r>
                  <a:rPr lang="en-US" sz="1800" i="1" dirty="0"/>
                  <a:t>t</a:t>
                </a:r>
                <a:r>
                  <a:rPr lang="en-US" sz="1800" dirty="0"/>
                  <a:t>-distribution based).		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1800" dirty="0"/>
                  <a:t>, you could always </a:t>
                </a:r>
                <a:r>
                  <a:rPr lang="en-US" sz="1800" b="1" dirty="0"/>
                  <a:t>bootstrap</a:t>
                </a:r>
                <a:r>
                  <a:rPr lang="en-US" sz="1800" dirty="0"/>
                  <a:t> the results to perform these inferences as well.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058950"/>
                <a:ext cx="7952408" cy="1583357"/>
              </a:xfrm>
              <a:blipFill>
                <a:blip r:embed="rId2"/>
                <a:stretch>
                  <a:fillRect r="-638" b="-13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52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185E5-5974-3728-80FA-892F0C2494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5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988393"/>
                <a:ext cx="7385878" cy="1583357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1350"/>
                  </a:spcAft>
                </a:pPr>
                <a:r>
                  <a:rPr lang="en-US" sz="1800" dirty="0"/>
                  <a:t>How can we use a logistic regression model to perform classification?	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1800" dirty="0"/>
                  <a:t> vs.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1800" dirty="0"/>
                  <a:t>?	 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18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18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18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</a:rPr>
                      <m:t>=0.</m:t>
                    </m:r>
                  </m:oMath>
                </a14:m>
                <a:endParaRPr lang="en-US" sz="1800" dirty="0"/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Using such an approach is called the standard </a:t>
                </a:r>
                <a:r>
                  <a:rPr lang="en-US" sz="18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1800" dirty="0"/>
                  <a:t>. 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88393"/>
                <a:ext cx="7385878" cy="1583357"/>
              </a:xfrm>
              <a:blipFill>
                <a:blip r:embed="rId2"/>
                <a:stretch>
                  <a:fillRect r="-172" b="-143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7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en-US" sz="1800" dirty="0"/>
              <a:t>When will this Bayes classifier be a good one?  When will it be a poor one? 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900"/>
              </a:spcAft>
            </a:pPr>
            <a:endParaRPr lang="en-US" sz="1800" dirty="0"/>
          </a:p>
          <a:p>
            <a:pPr>
              <a:spcAft>
                <a:spcPts val="900"/>
              </a:spcAft>
            </a:pPr>
            <a:endParaRPr lang="en-US" sz="1800" dirty="0"/>
          </a:p>
          <a:p>
            <a:pPr>
              <a:spcAft>
                <a:spcPts val="900"/>
              </a:spcAft>
            </a:pPr>
            <a:r>
              <a:rPr lang="en-US" sz="1800" dirty="0"/>
              <a:t>Is this a good Loss function to minimize?  Why or why not?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The Bayes classifier may be a poor indicator within a group.  </a:t>
            </a:r>
          </a:p>
          <a:p>
            <a:pPr>
              <a:spcAft>
                <a:spcPts val="900"/>
              </a:spcAft>
            </a:pPr>
            <a:endParaRPr lang="en-US" sz="1800" dirty="0"/>
          </a:p>
          <a:p>
            <a:pPr>
              <a:spcAft>
                <a:spcPts val="900"/>
              </a:spcAft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635" y="2452522"/>
            <a:ext cx="1680730" cy="6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33510"/>
                <a:ext cx="7745256" cy="2876480"/>
              </a:xfrm>
            </p:spPr>
            <p:txBody>
              <a:bodyPr/>
              <a:lstStyle/>
              <a:p>
                <a:pPr>
                  <a:spcAft>
                    <a:spcPts val="1350"/>
                  </a:spcAft>
                </a:pPr>
                <a:r>
                  <a:rPr lang="en-US" sz="18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1800" dirty="0"/>
                  <a:t> has more than two categories?</a:t>
                </a:r>
              </a:p>
              <a:p>
                <a:pPr>
                  <a:spcAft>
                    <a:spcPts val="1350"/>
                  </a:spcAft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33510"/>
                <a:ext cx="7745256" cy="2876480"/>
              </a:xfrm>
              <a:blipFill>
                <a:blip r:embed="rId2"/>
                <a:stretch>
                  <a:fillRect r="-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254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EEEC0-395C-88E6-C9AE-54167138A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05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350"/>
                  </a:spcAft>
                </a:pPr>
                <a:r>
                  <a:rPr lang="en-US" sz="1800" dirty="0"/>
                  <a:t>In linear regression, when is the model appropriate (aka, what are the assumptions)?</a:t>
                </a:r>
              </a:p>
              <a:p>
                <a:r>
                  <a:rPr lang="en-US" sz="1800" dirty="0"/>
                  <a:t>In logistic regression, when is the model appropriate? 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We don't have to worry about the distribution of the residuals.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1800" dirty="0"/>
                  <a:t> 'links' to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18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4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350"/>
                  </a:spcAft>
                </a:pPr>
                <a:r>
                  <a:rPr lang="en-US" sz="18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18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−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1800" i="1">
                        <a:latin typeface="Cambria Math" charset="0"/>
                      </a:rPr>
                      <m:t>,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8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1800" dirty="0"/>
                  <a:t> is unbounded. 		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This is not the only function that does this.  Any suggestions? 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Any </a:t>
                </a:r>
                <a:r>
                  <a:rPr lang="en-US" sz="1800" i="1" dirty="0"/>
                  <a:t>inverse CDF </a:t>
                </a:r>
                <a:r>
                  <a:rPr lang="en-US" sz="18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1800" dirty="0"/>
                  <a:t> and how it relates `linearly' to the predictors.		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So what are possible other choices?  What differences do they have?  Why is logistic regression preferred?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1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350"/>
              </a:spcAft>
            </a:pPr>
            <a:r>
              <a:rPr lang="en-US" sz="1800" dirty="0"/>
              <a:t>The choice of link function determines the shape of the S’ shape.  Let's compare the pdf's for the Logistic and Normal distributions (called a ’</a:t>
            </a:r>
            <a:r>
              <a:rPr lang="en-US" sz="1800" dirty="0" err="1"/>
              <a:t>probit</a:t>
            </a:r>
            <a:r>
              <a:rPr lang="en-US" sz="18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60" y="1896753"/>
            <a:ext cx="4591880" cy="3061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5839" y="4784881"/>
            <a:ext cx="1828800" cy="369332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</a:p>
        </p:txBody>
      </p:sp>
    </p:spTree>
    <p:extLst>
      <p:ext uri="{BB962C8B-B14F-4D97-AF65-F5344CB8AC3E}">
        <p14:creationId xmlns:p14="http://schemas.microsoft.com/office/powerpoint/2010/main" val="25070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60" y="883453"/>
            <a:ext cx="4591880" cy="306125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99372" y="3836136"/>
            <a:ext cx="7745256" cy="1583357"/>
          </a:xfrm>
        </p:spPr>
        <p:txBody>
          <a:bodyPr/>
          <a:lstStyle/>
          <a:p>
            <a:r>
              <a:rPr lang="en-US" sz="1800" dirty="0"/>
              <a:t>Choosing a distribution with longer tails will make for a shape that asymptotes more slowly (likely a good thing for model fitting).   	</a:t>
            </a:r>
          </a:p>
        </p:txBody>
      </p:sp>
    </p:spTree>
    <p:extLst>
      <p:ext uri="{BB962C8B-B14F-4D97-AF65-F5344CB8AC3E}">
        <p14:creationId xmlns:p14="http://schemas.microsoft.com/office/powerpoint/2010/main" val="296360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453" y="883319"/>
            <a:ext cx="7745256" cy="1583357"/>
          </a:xfrm>
        </p:spPr>
        <p:txBody>
          <a:bodyPr>
            <a:noAutofit/>
          </a:bodyPr>
          <a:lstStyle/>
          <a:p>
            <a:r>
              <a:rPr lang="en-US" sz="1800" dirty="0"/>
              <a:t>These data contain a binary outcome HD for 303 patients who presented with chest pain. An outcome value of:</a:t>
            </a:r>
          </a:p>
          <a:p>
            <a:pPr marL="815579" indent="-257175">
              <a:buFont typeface="Arial" charset="0"/>
              <a:buChar char="•"/>
            </a:pPr>
            <a:r>
              <a:rPr lang="en-US" sz="1800" b="1" i="1" dirty="0"/>
              <a:t>Yes</a:t>
            </a:r>
            <a:r>
              <a:rPr lang="en-US" sz="1800" dirty="0"/>
              <a:t> indicates the presence of heart disease based on an angiographic test, </a:t>
            </a:r>
          </a:p>
          <a:p>
            <a:pPr marL="815579" indent="-257175">
              <a:buFont typeface="Arial" charset="0"/>
              <a:buChar char="•"/>
            </a:pPr>
            <a:r>
              <a:rPr lang="en-US" sz="1800" b="1" i="1" dirty="0"/>
              <a:t>No</a:t>
            </a:r>
            <a:r>
              <a:rPr lang="en-US" sz="1800" dirty="0"/>
              <a:t> means no heart disease. </a:t>
            </a:r>
          </a:p>
          <a:p>
            <a:r>
              <a:rPr lang="en-US" sz="1800" dirty="0"/>
              <a:t>There are 13 predictors including:</a:t>
            </a:r>
          </a:p>
          <a:p>
            <a:pPr marL="600075" indent="258366">
              <a:buFont typeface="Arial" charset="0"/>
              <a:buChar char="•"/>
            </a:pPr>
            <a:r>
              <a:rPr lang="en-US" sz="1800" dirty="0"/>
              <a:t>Age</a:t>
            </a:r>
          </a:p>
          <a:p>
            <a:pPr marL="600075" indent="258366">
              <a:buFont typeface="Arial" charset="0"/>
              <a:buChar char="•"/>
            </a:pPr>
            <a:r>
              <a:rPr lang="en-US" sz="1800" dirty="0"/>
              <a:t>Sex (0 for women, 1 for men)</a:t>
            </a:r>
          </a:p>
          <a:p>
            <a:pPr marL="600075" indent="258366">
              <a:buFont typeface="Arial" charset="0"/>
              <a:buChar char="•"/>
            </a:pPr>
            <a:r>
              <a:rPr lang="en-US" sz="1800" dirty="0" err="1"/>
              <a:t>Chol</a:t>
            </a:r>
            <a:r>
              <a:rPr lang="en-US" sz="1800" dirty="0"/>
              <a:t> (a cholesterol measurement), </a:t>
            </a:r>
          </a:p>
          <a:p>
            <a:pPr marL="600075" indent="258366">
              <a:buFont typeface="Arial" charset="0"/>
              <a:buChar char="•"/>
            </a:pPr>
            <a:r>
              <a:rPr lang="en-US" sz="1800" dirty="0" err="1"/>
              <a:t>MaxHR</a:t>
            </a:r>
            <a:r>
              <a:rPr lang="en-US" sz="1800" dirty="0"/>
              <a:t> </a:t>
            </a:r>
          </a:p>
          <a:p>
            <a:pPr marL="600075" indent="258366">
              <a:buFont typeface="Arial" charset="0"/>
              <a:buChar char="•"/>
            </a:pPr>
            <a:r>
              <a:rPr lang="en-US" sz="1800" dirty="0" err="1"/>
              <a:t>RestBP</a:t>
            </a:r>
            <a:endParaRPr lang="en-US" sz="1800" dirty="0"/>
          </a:p>
          <a:p>
            <a:pPr marL="600075"/>
            <a:r>
              <a:rPr lang="en-US" sz="18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269812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14131-5BE9-0F40-CAF3-8031B0249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99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It is simple to illustrate examples in logistic regression when there is just one predictors variable.  </a:t>
            </a:r>
          </a:p>
          <a:p>
            <a:r>
              <a:rPr lang="en-US" sz="1800" dirty="0"/>
              <a:t>But the approach ‘easily’ generalizes to the situation where there are multiple predictors.	 	 </a:t>
            </a:r>
          </a:p>
          <a:p>
            <a:r>
              <a:rPr lang="en-US" sz="18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1800" dirty="0"/>
              <a:t>So how do we correct for such problems? </a:t>
            </a:r>
          </a:p>
          <a:p>
            <a:r>
              <a:rPr lang="en-US" sz="1800" dirty="0"/>
              <a:t>Regularization and checking though train, test, and cross-validation!	 </a:t>
            </a:r>
          </a:p>
        </p:txBody>
      </p:sp>
    </p:spTree>
    <p:extLst>
      <p:ext uri="{BB962C8B-B14F-4D97-AF65-F5344CB8AC3E}">
        <p14:creationId xmlns:p14="http://schemas.microsoft.com/office/powerpoint/2010/main" val="3488115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461" y="997631"/>
            <a:ext cx="8485570" cy="1583357"/>
          </a:xfrm>
        </p:spPr>
        <p:txBody>
          <a:bodyPr/>
          <a:lstStyle/>
          <a:p>
            <a:r>
              <a:rPr lang="en-US" sz="18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55" y="1328489"/>
            <a:ext cx="4007540" cy="37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6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dirty="0"/>
                  <a:t>Earlier we saw the general form of </a:t>
                </a:r>
                <a:r>
                  <a:rPr lang="en-US" sz="1800" i="1" dirty="0"/>
                  <a:t>simple</a:t>
                </a:r>
                <a:r>
                  <a:rPr lang="en-US" sz="18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𝑃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1800" dirty="0"/>
                  <a:t> as such: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11" y="2283800"/>
            <a:ext cx="3639378" cy="608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163" y="4026799"/>
            <a:ext cx="5839675" cy="59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000104"/>
                <a:ext cx="8151191" cy="1571647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The estimation procedure is identical to that as before for simple logistic regression: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/>
                  <a:t> using an iterative method like Newton-Raphson.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r>
                  <a:rPr lang="en-US" sz="18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In the </a:t>
                </a:r>
                <a:r>
                  <a:rPr lang="en-US" sz="18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18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1800" dirty="0"/>
                  <a:t> to be used as predictors in the </a:t>
                </a:r>
                <a:r>
                  <a:rPr lang="en-US" sz="18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1800" dirty="0"/>
                  <a:t> function.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000104"/>
                <a:ext cx="8151191" cy="1571647"/>
              </a:xfrm>
              <a:blipFill>
                <a:blip r:embed="rId2"/>
                <a:stretch>
                  <a:fillRect l="-933" r="-933" b="-139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150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1142585"/>
                <a:ext cx="8151191" cy="1571647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/>
                  <a:t>Interpreting the coefficients in a multiple logistic regression is similar to that of linear regression.</a:t>
                </a:r>
              </a:p>
              <a:p>
                <a:endParaRPr lang="en-US" sz="1800" dirty="0"/>
              </a:p>
              <a:p>
                <a:r>
                  <a:rPr lang="en-US" sz="1800" b="1" dirty="0"/>
                  <a:t>Key</a:t>
                </a:r>
                <a:r>
                  <a:rPr lang="en-US" sz="18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1800" i="1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8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We are trying to attribute the partial effects of each model controlling for the others (aka, controlling for possible </a:t>
                </a:r>
                <a:r>
                  <a:rPr lang="en-US" sz="1800" i="1" dirty="0"/>
                  <a:t>confounders</a:t>
                </a:r>
                <a:r>
                  <a:rPr lang="en-US" sz="1800" dirty="0"/>
                  <a:t>}.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142585"/>
                <a:ext cx="8151191" cy="1571647"/>
              </a:xfrm>
              <a:blipFill>
                <a:blip r:embed="rId2"/>
                <a:stretch>
                  <a:fillRect r="-311" b="-8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784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159311"/>
            <a:ext cx="8151191" cy="1571647"/>
          </a:xfrm>
        </p:spPr>
        <p:txBody>
          <a:bodyPr/>
          <a:lstStyle/>
          <a:p>
            <a:r>
              <a:rPr lang="en-US" sz="1800" dirty="0"/>
              <a:t>Let's get back to the Heart Data.  We are attempting to predict whether someone has HD based on </a:t>
            </a:r>
            <a:r>
              <a:rPr lang="en-US" sz="1800" dirty="0" err="1"/>
              <a:t>MaxHR</a:t>
            </a:r>
            <a:r>
              <a:rPr lang="en-US" sz="1800" dirty="0"/>
              <a:t> and whether the person is female or male.  The simultaneous effect of these two predictors can be brought into one model.</a:t>
            </a:r>
          </a:p>
          <a:p>
            <a:endParaRPr lang="en-US" sz="1800" dirty="0"/>
          </a:p>
          <a:p>
            <a:r>
              <a:rPr lang="en-US" sz="18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22" y="2923223"/>
            <a:ext cx="4521356" cy="14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1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9481"/>
            <a:ext cx="7886700" cy="994172"/>
          </a:xfrm>
        </p:spPr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61" y="883319"/>
            <a:ext cx="8151191" cy="1571647"/>
          </a:xfrm>
        </p:spPr>
        <p:txBody>
          <a:bodyPr/>
          <a:lstStyle/>
          <a:p>
            <a:r>
              <a:rPr lang="en-US" sz="18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1" y="1303987"/>
            <a:ext cx="7571527" cy="33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7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268016"/>
            <a:ext cx="8151191" cy="1571647"/>
          </a:xfrm>
        </p:spPr>
        <p:txBody>
          <a:bodyPr>
            <a:normAutofit lnSpcReduction="10000"/>
          </a:bodyPr>
          <a:lstStyle/>
          <a:p>
            <a:pPr marL="9525" indent="-9525" defTabSz="685800">
              <a:spcBef>
                <a:spcPts val="0"/>
              </a:spcBef>
              <a:spcAft>
                <a:spcPts val="1350"/>
              </a:spcAft>
            </a:pPr>
            <a:r>
              <a:rPr lang="en-US" sz="1800" dirty="0"/>
              <a:t>Just like in linear regression, interaction terms can be considered in logistic regression.  An </a:t>
            </a:r>
            <a:r>
              <a:rPr lang="en-US" sz="1800" b="1" dirty="0"/>
              <a:t>interaction terms</a:t>
            </a:r>
            <a:r>
              <a:rPr lang="en-US" sz="1800" dirty="0"/>
              <a:t> is incorporated into the model the same way, and the interpretation is very similar (on the log-odds scale of the response of course).</a:t>
            </a:r>
          </a:p>
          <a:p>
            <a:pPr marL="9525" indent="-9525" defTabSz="685800">
              <a:spcBef>
                <a:spcPts val="0"/>
              </a:spcBef>
              <a:spcAft>
                <a:spcPts val="1350"/>
              </a:spcAft>
            </a:pPr>
            <a:r>
              <a:rPr lang="en-US" sz="18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3553061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060" y="114940"/>
            <a:ext cx="7886700" cy="994172"/>
          </a:xfrm>
        </p:spPr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61" y="883319"/>
            <a:ext cx="8151191" cy="1571647"/>
          </a:xfrm>
        </p:spPr>
        <p:txBody>
          <a:bodyPr/>
          <a:lstStyle/>
          <a:p>
            <a:r>
              <a:rPr lang="en-US" sz="18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0" y="1216791"/>
            <a:ext cx="6934876" cy="33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0489F-25CE-318A-AA00-57C25474E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46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62A8B-1870-9CAA-B559-71070DBE3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09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350"/>
                  </a:spcAft>
                </a:pPr>
                <a:r>
                  <a:rPr lang="en-US" sz="18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𝑃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𝑌</m:t>
                    </m:r>
                    <m:r>
                      <a:rPr lang="en-US" sz="1800" i="1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1800" dirty="0"/>
                  <a:t> from the model was greater than 0.5.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350"/>
                  </a:spcAft>
                </a:pPr>
                <a:r>
                  <a:rPr lang="en-US" sz="18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29" y="3139225"/>
            <a:ext cx="3185701" cy="19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289" y="737856"/>
            <a:ext cx="3946730" cy="3982742"/>
          </a:xfrm>
        </p:spPr>
      </p:pic>
    </p:spTree>
    <p:extLst>
      <p:ext uri="{BB962C8B-B14F-4D97-AF65-F5344CB8AC3E}">
        <p14:creationId xmlns:p14="http://schemas.microsoft.com/office/powerpoint/2010/main" val="1228548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900"/>
                  </a:spcAft>
                </a:pPr>
                <a:r>
                  <a:rPr lang="en-US" sz="18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What would be a good logistic regression model to classify these points? 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900"/>
                  </a:spcAft>
                </a:pPr>
                <a:r>
                  <a:rPr lang="en-US" sz="18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en-US" sz="18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021" y="2675761"/>
            <a:ext cx="2323993" cy="23451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5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498" y="1111919"/>
            <a:ext cx="8096159" cy="1583357"/>
          </a:xfrm>
        </p:spPr>
        <p:txBody>
          <a:bodyPr>
            <a:noAutofit/>
          </a:bodyPr>
          <a:lstStyle/>
          <a:p>
            <a:pPr>
              <a:spcAft>
                <a:spcPts val="1350"/>
              </a:spcAft>
            </a:pPr>
            <a:r>
              <a:rPr lang="en-US" sz="1800" dirty="0"/>
              <a:t>Up to this point, the methods we have seen have centered around modeling and the prediction of a </a:t>
            </a:r>
            <a:r>
              <a:rPr lang="en-US" sz="1800" b="1" dirty="0"/>
              <a:t>quantitative</a:t>
            </a:r>
            <a:r>
              <a:rPr lang="en-US" sz="1800" dirty="0"/>
              <a:t> response variable. 		</a:t>
            </a:r>
          </a:p>
          <a:p>
            <a:pPr>
              <a:spcAft>
                <a:spcPts val="1350"/>
              </a:spcAft>
            </a:pPr>
            <a:r>
              <a:rPr lang="en-US" sz="1800" dirty="0"/>
              <a:t>When the response variable is </a:t>
            </a:r>
            <a:r>
              <a:rPr lang="en-US" sz="1800" b="1" dirty="0"/>
              <a:t>categorical</a:t>
            </a:r>
            <a:r>
              <a:rPr lang="en-US" sz="1800" dirty="0"/>
              <a:t>, then the problem is no longer called a regression problem but is instead labeled as a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1800" dirty="0"/>
              <a:t>.		</a:t>
            </a:r>
          </a:p>
          <a:p>
            <a:pPr>
              <a:spcAft>
                <a:spcPts val="1350"/>
              </a:spcAft>
            </a:pPr>
            <a:r>
              <a:rPr lang="en-US" sz="1800" dirty="0"/>
              <a:t>The goal is to attempt to classify each observation into a category (aka, class or cluster) defined by </a:t>
            </a:r>
            <a:r>
              <a:rPr lang="en-US" sz="1800" i="1" dirty="0"/>
              <a:t>Y</a:t>
            </a:r>
            <a:r>
              <a:rPr lang="en-US" sz="1800" dirty="0"/>
              <a:t>, based on a set of predictor variables </a:t>
            </a:r>
            <a:r>
              <a:rPr lang="en-US" sz="1800" i="1" dirty="0"/>
              <a:t>X</a:t>
            </a:r>
            <a:r>
              <a:rPr lang="en-US" sz="18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8132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B33CE-C9C5-0A60-8AD8-78AB80A3D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7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41080"/>
                <a:ext cx="7886700" cy="3263400"/>
              </a:xfrm>
            </p:spPr>
            <p:txBody>
              <a:bodyPr/>
              <a:lstStyle/>
              <a:p>
                <a:r>
                  <a:rPr lang="en-US" sz="1800" dirty="0"/>
                  <a:t>Given a dataset:</a:t>
                </a:r>
              </a:p>
              <a:p>
                <a:r>
                  <a:rPr lang="en-US" sz="1800" dirty="0"/>
                  <a:t>  </a:t>
                </a:r>
              </a:p>
              <a:p>
                <a:r>
                  <a:rPr lang="en-US" sz="1800" dirty="0"/>
                  <a:t>where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1800" dirty="0"/>
                  <a:t> are categorical (sometimes referred to as </a:t>
                </a:r>
                <a:r>
                  <a:rPr lang="en-US" sz="1800" b="1" i="1" dirty="0"/>
                  <a:t>qualitative</a:t>
                </a:r>
                <a:r>
                  <a:rPr lang="en-US" sz="18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1800" dirty="0"/>
                  <a:t> takes on given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1800" dirty="0"/>
                  <a:t>.  </a:t>
                </a:r>
              </a:p>
              <a:p>
                <a:r>
                  <a:rPr lang="en-US" sz="1800" dirty="0"/>
                  <a:t>Linear regression </a:t>
                </a:r>
                <a:r>
                  <a:rPr lang="en-US" sz="1800" b="1" dirty="0"/>
                  <a:t>does not work well</a:t>
                </a:r>
                <a:r>
                  <a:rPr lang="en-US" sz="1800" dirty="0"/>
                  <a:t>, or is not appropriate at all, in this setting.  </a:t>
                </a:r>
              </a:p>
              <a:p>
                <a:r>
                  <a:rPr lang="en-US" sz="18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𝑦</m:t>
                    </m:r>
                    <m:r>
                      <a:rPr lang="en-US" sz="1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8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1800" dirty="0"/>
                  <a:t> represents concentration of DBS students, then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1800" dirty="0"/>
                  <a:t> could take on the values:  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41080"/>
                <a:ext cx="7886700" cy="3263400"/>
              </a:xfrm>
              <a:blipFill>
                <a:blip r:embed="rId2"/>
                <a:stretch>
                  <a:fillRect r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84" y="1184813"/>
            <a:ext cx="3235469" cy="236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57" y="3722568"/>
            <a:ext cx="4349462" cy="9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4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88393"/>
            <a:ext cx="8072130" cy="1583357"/>
          </a:xfrm>
        </p:spPr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sz="1800" dirty="0"/>
              <a:t>A linear regression could be used to predict </a:t>
            </a:r>
            <a:r>
              <a:rPr lang="en-US" sz="1800" i="1" dirty="0"/>
              <a:t>y</a:t>
            </a:r>
            <a:r>
              <a:rPr lang="en-US" sz="1800" dirty="0"/>
              <a:t> from </a:t>
            </a:r>
            <a:r>
              <a:rPr lang="en-US" sz="1800" b="1" i="1" dirty="0"/>
              <a:t>x</a:t>
            </a:r>
            <a:r>
              <a:rPr lang="en-US" sz="1800" dirty="0"/>
              <a:t>. What would be wrong with such a model?  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 The model would imply a specific ordering of the outcome, and would treat a one-unit change in </a:t>
            </a:r>
            <a:r>
              <a:rPr lang="en-US" sz="1800" i="1" dirty="0"/>
              <a:t>y</a:t>
            </a:r>
            <a:r>
              <a:rPr lang="en-US" sz="1800" dirty="0"/>
              <a:t> equivalent.  The jump from </a:t>
            </a:r>
            <a:r>
              <a:rPr lang="en-US" sz="1800" i="1" dirty="0"/>
              <a:t>y</a:t>
            </a:r>
            <a:r>
              <a:rPr lang="en-US" sz="1800" dirty="0"/>
              <a:t>=1 to y=2 (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1800" dirty="0"/>
              <a:t>to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1800" dirty="0"/>
              <a:t>) should not be interpreted as the same as a jump from </a:t>
            </a:r>
            <a:r>
              <a:rPr lang="en-US" sz="1800" i="1" dirty="0"/>
              <a:t>y</a:t>
            </a:r>
            <a:r>
              <a:rPr lang="en-US" sz="1800" dirty="0"/>
              <a:t>=2 to </a:t>
            </a:r>
            <a:r>
              <a:rPr lang="en-US" sz="1800" i="1" dirty="0"/>
              <a:t>y</a:t>
            </a:r>
            <a:r>
              <a:rPr lang="en-US" sz="1800" dirty="0"/>
              <a:t>=3 (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1800" dirty="0"/>
              <a:t> to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1800" dirty="0"/>
              <a:t>).    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Similarly, the response variable could be reordered such that </a:t>
            </a:r>
            <a:r>
              <a:rPr lang="en-US" sz="1800" i="1" dirty="0"/>
              <a:t>y</a:t>
            </a:r>
            <a:r>
              <a:rPr lang="en-US" sz="1800" dirty="0"/>
              <a:t>=1 represents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1800" dirty="0"/>
              <a:t> and </a:t>
            </a:r>
            <a:r>
              <a:rPr lang="en-US" sz="1800" i="1" dirty="0"/>
              <a:t>y</a:t>
            </a:r>
            <a:r>
              <a:rPr lang="en-US" sz="1800" dirty="0"/>
              <a:t>=2 represents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1800" dirty="0"/>
              <a:t>, and then the model estimates and predictions would be fundamentally different.    </a:t>
            </a:r>
          </a:p>
          <a:p>
            <a:pPr>
              <a:spcAft>
                <a:spcPts val="900"/>
              </a:spcAft>
            </a:pPr>
            <a:r>
              <a:rPr lang="en-US" sz="1800" dirty="0"/>
              <a:t>If the categorical response variable was </a:t>
            </a:r>
            <a:r>
              <a:rPr lang="en-US" sz="1800" b="1" i="1" dirty="0"/>
              <a:t>ordinal</a:t>
            </a:r>
            <a:r>
              <a:rPr lang="en-US" sz="1800" dirty="0"/>
              <a:t> (had a natural ordering, like Undergrads, H Dip., MSc,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24472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2933</Words>
  <Application>Microsoft Macintosh PowerPoint</Application>
  <PresentationFormat>On-screen Show (16:9)</PresentationFormat>
  <Paragraphs>323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Cambria Math</vt:lpstr>
      <vt:lpstr>Courier</vt:lpstr>
      <vt:lpstr>Karla</vt:lpstr>
      <vt:lpstr>Office Theme</vt:lpstr>
      <vt:lpstr>PowerPoint Presentation</vt:lpstr>
      <vt:lpstr>Advertising Data </vt:lpstr>
      <vt:lpstr>Heart Data</vt:lpstr>
      <vt:lpstr>Heart Data</vt:lpstr>
      <vt:lpstr>Classification</vt:lpstr>
      <vt:lpstr>Classification</vt:lpstr>
      <vt:lpstr>Why not Linear Regression?</vt:lpstr>
      <vt:lpstr>Simple Classification Example</vt:lpstr>
      <vt:lpstr>Simple Classification Example</vt:lpstr>
      <vt:lpstr>Even Simpler Classification Problem: Binary Response</vt:lpstr>
      <vt:lpstr>Even Simpler Classification Problem: Binary Response</vt:lpstr>
      <vt:lpstr>Even Simpler Classification Problem: Binary Response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Likelihood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Interactions in Multiple Logistic Regression</vt:lpstr>
      <vt:lpstr>Interpreting Multiple Logistic Regression: an Example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Alexander Victor</cp:lastModifiedBy>
  <cp:revision>8</cp:revision>
  <dcterms:modified xsi:type="dcterms:W3CDTF">2024-09-13T18:19:20Z</dcterms:modified>
</cp:coreProperties>
</file>